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8" r:id="rId3"/>
    <p:sldId id="261" r:id="rId4"/>
    <p:sldId id="262" r:id="rId5"/>
    <p:sldId id="263" r:id="rId6"/>
    <p:sldId id="274" r:id="rId7"/>
    <p:sldId id="264" r:id="rId8"/>
    <p:sldId id="265" r:id="rId9"/>
    <p:sldId id="266" r:id="rId10"/>
    <p:sldId id="267" r:id="rId11"/>
    <p:sldId id="268" r:id="rId12"/>
    <p:sldId id="270" r:id="rId13"/>
    <p:sldId id="269" r:id="rId14"/>
    <p:sldId id="271" r:id="rId15"/>
    <p:sldId id="272" r:id="rId16"/>
    <p:sldId id="273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44CDD0-8926-4CDC-8ECB-7D66C7C01202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654F4-A906-431C-BFED-E8B182D9A9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7466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9A80B-BB30-499E-A277-6815632E31E2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2747E-9FB2-4073-A01C-642342CE8A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5177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9A80B-BB30-499E-A277-6815632E31E2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2747E-9FB2-4073-A01C-642342CE8A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9825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9A80B-BB30-499E-A277-6815632E31E2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2747E-9FB2-4073-A01C-642342CE8A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396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9A80B-BB30-499E-A277-6815632E31E2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2747E-9FB2-4073-A01C-642342CE8A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6542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9A80B-BB30-499E-A277-6815632E31E2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2747E-9FB2-4073-A01C-642342CE8A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9717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9A80B-BB30-499E-A277-6815632E31E2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2747E-9FB2-4073-A01C-642342CE8A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6833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9A80B-BB30-499E-A277-6815632E31E2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2747E-9FB2-4073-A01C-642342CE8A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0119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9A80B-BB30-499E-A277-6815632E31E2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2747E-9FB2-4073-A01C-642342CE8A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3071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9A80B-BB30-499E-A277-6815632E31E2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2747E-9FB2-4073-A01C-642342CE8A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3582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9A80B-BB30-499E-A277-6815632E31E2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2747E-9FB2-4073-A01C-642342CE8A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2023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9A80B-BB30-499E-A277-6815632E31E2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2747E-9FB2-4073-A01C-642342CE8A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1679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89A80B-BB30-499E-A277-6815632E31E2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A2747E-9FB2-4073-A01C-642342CE8A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3300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atomsib.ru/press_center/pub_icons/625.jpg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atomsib.ru/press_center/pub_icons/625.jpg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atomsib.ru/press_center/pub_icons/625.jpg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atomsib.ru/press_center/pub_icons/625.jpg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atomsib.ru/press_center/pub_icons/625.jpg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atomsib.ru/press_center/pub_icons/625.jpg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atomsib.ru/press_center/pub_icons/625.jpg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atomsib.ru/press_center/pub_icons/625.jpg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atomsib.ru/press_center/pub_icons/625.jpg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atomsib.ru/press_center/pub_icons/625.jpg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atomsib.ru/press_center/pub_icons/625.jpg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atomsib.ru/press_center/pub_icons/625.jpg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atomsib.ru/press_center/pub_icons/625.jpg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atomsib.ru/press_center/pub_icons/625.jpg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atomsib.ru/press_center/pub_icons/625.jpg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atomsib.ru/press_center/pub_icons/625.jpg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Картинка 1 из 5605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lum bright="9000" contrast="5000"/>
          </a:blip>
          <a:srcRect/>
          <a:stretch>
            <a:fillRect/>
          </a:stretch>
        </p:blipFill>
        <p:spPr bwMode="auto">
          <a:xfrm>
            <a:off x="2481393" y="1449228"/>
            <a:ext cx="7608147" cy="507209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13466" y="2689656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Доклад: </a:t>
            </a:r>
            <a:b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«Проведение 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обязательных профилактических визитов в отношении опасных производственных объектов III и IV классов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опасности»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1" descr="fsetan_emblema200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196" y="205341"/>
            <a:ext cx="988543" cy="1111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40"/>
          <p:cNvSpPr txBox="1">
            <a:spLocks noChangeArrowheads="1"/>
          </p:cNvSpPr>
          <p:nvPr/>
        </p:nvSpPr>
        <p:spPr bwMode="auto">
          <a:xfrm>
            <a:off x="2056367" y="1449228"/>
            <a:ext cx="8458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kumimoji="1" lang="ru-RU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Ленское управление Федеральной службы </a:t>
            </a:r>
            <a:r>
              <a:rPr kumimoji="1" lang="ru-RU" sz="2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 экологическому, </a:t>
            </a:r>
          </a:p>
          <a:p>
            <a:pPr algn="ctr">
              <a:lnSpc>
                <a:spcPct val="90000"/>
              </a:lnSpc>
              <a:defRPr/>
            </a:pPr>
            <a:r>
              <a:rPr kumimoji="1" lang="ru-RU" sz="2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технологическому и атомному надзору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018267" y="6246341"/>
            <a:ext cx="853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kumimoji="1" lang="ru-RU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2025</a:t>
            </a:r>
            <a:endParaRPr kumimoji="1" lang="ru-RU" sz="20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9735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Картинка 1 из 5605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lum bright="9000" contrast="5000"/>
          </a:blip>
          <a:srcRect/>
          <a:stretch>
            <a:fillRect/>
          </a:stretch>
        </p:blipFill>
        <p:spPr bwMode="auto">
          <a:xfrm>
            <a:off x="2481393" y="1449228"/>
            <a:ext cx="7608147" cy="5072098"/>
          </a:xfrm>
          <a:prstGeom prst="rect">
            <a:avLst/>
          </a:prstGeom>
          <a:noFill/>
        </p:spPr>
      </p:pic>
      <p:pic>
        <p:nvPicPr>
          <p:cNvPr id="4" name="Picture 41" descr="fsetan_emblema200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196" y="205341"/>
            <a:ext cx="988543" cy="1111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40"/>
          <p:cNvSpPr txBox="1">
            <a:spLocks noChangeArrowheads="1"/>
          </p:cNvSpPr>
          <p:nvPr/>
        </p:nvSpPr>
        <p:spPr bwMode="auto">
          <a:xfrm>
            <a:off x="2056367" y="1449228"/>
            <a:ext cx="8458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kumimoji="1" lang="ru-RU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Ленское управление Федеральной службы </a:t>
            </a:r>
            <a:r>
              <a:rPr kumimoji="1" lang="ru-RU" sz="2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 экологическому, </a:t>
            </a:r>
          </a:p>
          <a:p>
            <a:pPr algn="ctr">
              <a:lnSpc>
                <a:spcPct val="90000"/>
              </a:lnSpc>
              <a:defRPr/>
            </a:pPr>
            <a:r>
              <a:rPr kumimoji="1" lang="ru-RU" sz="2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технологическому и атомному надзору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056366" y="2601289"/>
            <a:ext cx="860339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Что проверяют?</a:t>
            </a:r>
          </a:p>
          <a:p>
            <a:r>
              <a:rPr lang="ru-RU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Ключевые аспекты:</a:t>
            </a:r>
            <a:endParaRPr lang="ru-RU" b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актуальность документации (декларации, планы мероприятий);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состояние оборудования и систем контроля;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квалификация персонала (аттестации, инструктажи);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готовность к локализации аварий (тренировки, ресурсы</a:t>
            </a:r>
            <a:r>
              <a:rPr lang="ru-RU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400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Картинка 1 из 5605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lum bright="9000" contrast="5000"/>
          </a:blip>
          <a:srcRect/>
          <a:stretch>
            <a:fillRect/>
          </a:stretch>
        </p:blipFill>
        <p:spPr bwMode="auto">
          <a:xfrm>
            <a:off x="2481393" y="1449228"/>
            <a:ext cx="7608147" cy="5072098"/>
          </a:xfrm>
          <a:prstGeom prst="rect">
            <a:avLst/>
          </a:prstGeom>
          <a:noFill/>
        </p:spPr>
      </p:pic>
      <p:pic>
        <p:nvPicPr>
          <p:cNvPr id="4" name="Picture 41" descr="fsetan_emblema200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196" y="205341"/>
            <a:ext cx="988543" cy="1111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40"/>
          <p:cNvSpPr txBox="1">
            <a:spLocks noChangeArrowheads="1"/>
          </p:cNvSpPr>
          <p:nvPr/>
        </p:nvSpPr>
        <p:spPr bwMode="auto">
          <a:xfrm>
            <a:off x="2056367" y="1449228"/>
            <a:ext cx="8458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kumimoji="1" lang="ru-RU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Ленское управление Федеральной службы </a:t>
            </a:r>
            <a:r>
              <a:rPr kumimoji="1" lang="ru-RU" sz="2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 экологическому, </a:t>
            </a:r>
          </a:p>
          <a:p>
            <a:pPr algn="ctr">
              <a:lnSpc>
                <a:spcPct val="90000"/>
              </a:lnSpc>
              <a:defRPr/>
            </a:pPr>
            <a:r>
              <a:rPr kumimoji="1" lang="ru-RU" sz="2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технологическому и атомному надзору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018266" y="2554116"/>
            <a:ext cx="794771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Права и обязанности контролируемого лица</a:t>
            </a:r>
          </a:p>
          <a:p>
            <a:pPr algn="just"/>
            <a:r>
              <a:rPr lang="ru-RU" sz="20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Обязанности:</a:t>
            </a:r>
            <a:endParaRPr lang="ru-RU" sz="2000" b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обеспечить доступ к объектам и документам;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дать пояснения по запросам инспектора;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учесть рекомендации.</a:t>
            </a:r>
          </a:p>
          <a:p>
            <a:pPr algn="just"/>
            <a:r>
              <a:rPr lang="ru-RU" sz="20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Права:</a:t>
            </a:r>
            <a:endParaRPr lang="ru-RU" sz="2000" b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получать разъяснения;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обжаловать действия инспектора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0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881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Картинка 1 из 5605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lum bright="9000" contrast="5000"/>
          </a:blip>
          <a:srcRect/>
          <a:stretch>
            <a:fillRect/>
          </a:stretch>
        </p:blipFill>
        <p:spPr bwMode="auto">
          <a:xfrm>
            <a:off x="2481393" y="1449228"/>
            <a:ext cx="7608147" cy="5072098"/>
          </a:xfrm>
          <a:prstGeom prst="rect">
            <a:avLst/>
          </a:prstGeom>
          <a:noFill/>
        </p:spPr>
      </p:pic>
      <p:pic>
        <p:nvPicPr>
          <p:cNvPr id="4" name="Picture 41" descr="fsetan_emblema200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196" y="205341"/>
            <a:ext cx="988543" cy="1111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40"/>
          <p:cNvSpPr txBox="1">
            <a:spLocks noChangeArrowheads="1"/>
          </p:cNvSpPr>
          <p:nvPr/>
        </p:nvSpPr>
        <p:spPr bwMode="auto">
          <a:xfrm>
            <a:off x="2056367" y="1449228"/>
            <a:ext cx="8458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kumimoji="1" lang="ru-RU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Ленское управление Федеральной службы </a:t>
            </a:r>
            <a:r>
              <a:rPr kumimoji="1" lang="ru-RU" sz="2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 экологическому, </a:t>
            </a:r>
          </a:p>
          <a:p>
            <a:pPr algn="ctr">
              <a:lnSpc>
                <a:spcPct val="90000"/>
              </a:lnSpc>
              <a:defRPr/>
            </a:pPr>
            <a:r>
              <a:rPr kumimoji="1" lang="ru-RU" sz="2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технологическому и атомному надзору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056367" y="2585900"/>
            <a:ext cx="8339785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Преимущества профилактических визитов</a:t>
            </a:r>
          </a:p>
          <a:p>
            <a:r>
              <a:rPr lang="ru-RU" sz="20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государства:</a:t>
            </a:r>
            <a:endParaRPr lang="ru-RU" sz="2000" b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снижение аварийности;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профилактика нарушений;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прозрачность контроля.</a:t>
            </a:r>
          </a:p>
          <a:p>
            <a:r>
              <a:rPr lang="ru-RU" sz="20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бизнеса:</a:t>
            </a:r>
            <a:endParaRPr lang="ru-RU" sz="2000" b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минимизация штрафов;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своевременное устранение рисков;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экспертные рекомендации;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доверительные отношения с надзорными органами.</a:t>
            </a:r>
            <a:endParaRPr lang="ru-RU" sz="20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2787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Картинка 1 из 5605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lum bright="9000" contrast="5000"/>
          </a:blip>
          <a:srcRect/>
          <a:stretch>
            <a:fillRect/>
          </a:stretch>
        </p:blipFill>
        <p:spPr bwMode="auto">
          <a:xfrm>
            <a:off x="2349588" y="1449228"/>
            <a:ext cx="7608147" cy="5072098"/>
          </a:xfrm>
          <a:prstGeom prst="rect">
            <a:avLst/>
          </a:prstGeom>
          <a:noFill/>
        </p:spPr>
      </p:pic>
      <p:pic>
        <p:nvPicPr>
          <p:cNvPr id="4" name="Picture 41" descr="fsetan_emblema200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196" y="205341"/>
            <a:ext cx="988543" cy="1111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40"/>
          <p:cNvSpPr txBox="1">
            <a:spLocks noChangeArrowheads="1"/>
          </p:cNvSpPr>
          <p:nvPr/>
        </p:nvSpPr>
        <p:spPr bwMode="auto">
          <a:xfrm>
            <a:off x="2056367" y="1449228"/>
            <a:ext cx="8458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kumimoji="1" lang="ru-RU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Ленское управление Федеральной службы </a:t>
            </a:r>
            <a:r>
              <a:rPr kumimoji="1" lang="ru-RU" sz="2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 экологическому, </a:t>
            </a:r>
          </a:p>
          <a:p>
            <a:pPr algn="ctr">
              <a:lnSpc>
                <a:spcPct val="90000"/>
              </a:lnSpc>
              <a:defRPr/>
            </a:pPr>
            <a:r>
              <a:rPr kumimoji="1" lang="ru-RU" sz="2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технологическому и атомному надзору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018267" y="2812850"/>
            <a:ext cx="7608147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Типичные нарушения</a:t>
            </a:r>
          </a:p>
          <a:p>
            <a:r>
              <a:rPr lang="ru-RU" sz="20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Частые недочёты:</a:t>
            </a:r>
            <a:endParaRPr lang="ru-RU" sz="2000" b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устаревшие инструкции по безопасности;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просроченные сроки поверки оборудования;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недостаточная подготовка персонала;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нарушения требований к хранению веществ;</a:t>
            </a:r>
          </a:p>
          <a:p>
            <a:endParaRPr lang="ru-RU" sz="2000" b="1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Последствия:</a:t>
            </a:r>
            <a:r>
              <a:rPr lang="ru-RU" sz="2000" b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b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выдаются предписания об устранении нарушений.</a:t>
            </a:r>
            <a:endParaRPr lang="ru-RU" sz="2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232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Картинка 1 из 5605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lum bright="9000" contrast="5000"/>
          </a:blip>
          <a:srcRect/>
          <a:stretch>
            <a:fillRect/>
          </a:stretch>
        </p:blipFill>
        <p:spPr bwMode="auto">
          <a:xfrm>
            <a:off x="2481393" y="1449228"/>
            <a:ext cx="7608147" cy="5072098"/>
          </a:xfrm>
          <a:prstGeom prst="rect">
            <a:avLst/>
          </a:prstGeom>
          <a:noFill/>
        </p:spPr>
      </p:pic>
      <p:pic>
        <p:nvPicPr>
          <p:cNvPr id="4" name="Picture 41" descr="fsetan_emblema200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196" y="205341"/>
            <a:ext cx="988543" cy="1111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40"/>
          <p:cNvSpPr txBox="1">
            <a:spLocks noChangeArrowheads="1"/>
          </p:cNvSpPr>
          <p:nvPr/>
        </p:nvSpPr>
        <p:spPr bwMode="auto">
          <a:xfrm>
            <a:off x="2056367" y="1449228"/>
            <a:ext cx="8458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kumimoji="1" lang="ru-RU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Ленское управление Федеральной службы </a:t>
            </a:r>
            <a:r>
              <a:rPr kumimoji="1" lang="ru-RU" sz="2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 экологическому, </a:t>
            </a:r>
          </a:p>
          <a:p>
            <a:pPr algn="ctr">
              <a:lnSpc>
                <a:spcPct val="90000"/>
              </a:lnSpc>
              <a:defRPr/>
            </a:pPr>
            <a:r>
              <a:rPr kumimoji="1" lang="ru-RU" sz="2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технологическому и атомному надзору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018266" y="2739789"/>
            <a:ext cx="866621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для организаций</a:t>
            </a:r>
          </a:p>
          <a:p>
            <a:r>
              <a:rPr lang="ru-RU" sz="20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Как подготовиться:</a:t>
            </a:r>
            <a:endParaRPr lang="ru-RU" sz="2000" b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Вести постоянный самоконтроль.</a:t>
            </a:r>
          </a:p>
          <a:p>
            <a:pPr>
              <a:buFont typeface="+mj-lt"/>
              <a:buAutoNum type="arabicPeriod"/>
            </a:pP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Актуализировать документацию.</a:t>
            </a:r>
          </a:p>
          <a:p>
            <a:pPr>
              <a:buFont typeface="+mj-lt"/>
              <a:buAutoNum type="arabicPeriod"/>
            </a:pP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Проводить внутренние аудиты.</a:t>
            </a:r>
          </a:p>
          <a:p>
            <a:pPr>
              <a:buFont typeface="+mj-lt"/>
              <a:buAutoNum type="arabicPeriod"/>
            </a:pP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Организовывать тренинги для персонала.</a:t>
            </a:r>
          </a:p>
          <a:p>
            <a:pPr>
              <a:buFont typeface="+mj-lt"/>
              <a:buAutoNum type="arabicPeriod"/>
            </a:pP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Взаимодействовать с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Ростехнадзором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профилактическом режиме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583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Картинка 1 из 5605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lum bright="9000" contrast="5000"/>
          </a:blip>
          <a:srcRect/>
          <a:stretch>
            <a:fillRect/>
          </a:stretch>
        </p:blipFill>
        <p:spPr bwMode="auto">
          <a:xfrm>
            <a:off x="2481393" y="1449228"/>
            <a:ext cx="7608147" cy="5072098"/>
          </a:xfrm>
          <a:prstGeom prst="rect">
            <a:avLst/>
          </a:prstGeom>
          <a:noFill/>
        </p:spPr>
      </p:pic>
      <p:pic>
        <p:nvPicPr>
          <p:cNvPr id="4" name="Picture 41" descr="fsetan_emblema200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196" y="205341"/>
            <a:ext cx="988543" cy="1111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40"/>
          <p:cNvSpPr txBox="1">
            <a:spLocks noChangeArrowheads="1"/>
          </p:cNvSpPr>
          <p:nvPr/>
        </p:nvSpPr>
        <p:spPr bwMode="auto">
          <a:xfrm>
            <a:off x="2056367" y="1449228"/>
            <a:ext cx="8458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kumimoji="1" lang="ru-RU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Ленское управление Федеральной службы </a:t>
            </a:r>
            <a:r>
              <a:rPr kumimoji="1" lang="ru-RU" sz="2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 экологическому, </a:t>
            </a:r>
          </a:p>
          <a:p>
            <a:pPr algn="ctr">
              <a:lnSpc>
                <a:spcPct val="90000"/>
              </a:lnSpc>
              <a:defRPr/>
            </a:pPr>
            <a:r>
              <a:rPr kumimoji="1" lang="ru-RU" sz="2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технологическому и атомному надзору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642547" y="2346367"/>
            <a:ext cx="11285837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Заключение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Обязательные профилактические визиты — эффективный инструмент предупреждения аварий на ОПО III и IV классов опасности. Их регулярность, установленная Постановлением № 1511, позволяет: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сбалансировать нагрузку на бизнес и контрольные органы;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своевременно выявлять и устранять риски;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повышать культуру промышленной безопасности.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максимальной эффективности организациям рекомендуется: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вести постоянный самоконтроль;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актуализировать документацию;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проводить внутренние аудиты;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взаимодействовать с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Ростехнадзором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профилактическом режиме.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93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Картинка 1 из 5605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lum bright="9000" contrast="5000"/>
          </a:blip>
          <a:srcRect/>
          <a:stretch>
            <a:fillRect/>
          </a:stretch>
        </p:blipFill>
        <p:spPr bwMode="auto">
          <a:xfrm>
            <a:off x="2481393" y="1449228"/>
            <a:ext cx="7608147" cy="5072098"/>
          </a:xfrm>
          <a:prstGeom prst="rect">
            <a:avLst/>
          </a:prstGeom>
          <a:noFill/>
        </p:spPr>
      </p:pic>
      <p:pic>
        <p:nvPicPr>
          <p:cNvPr id="4" name="Picture 41" descr="fsetan_emblema200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196" y="205341"/>
            <a:ext cx="988543" cy="1111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40"/>
          <p:cNvSpPr txBox="1">
            <a:spLocks noChangeArrowheads="1"/>
          </p:cNvSpPr>
          <p:nvPr/>
        </p:nvSpPr>
        <p:spPr bwMode="auto">
          <a:xfrm>
            <a:off x="2056367" y="1449228"/>
            <a:ext cx="8458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kumimoji="1" lang="ru-RU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Ленское управление Федеральной службы </a:t>
            </a:r>
            <a:r>
              <a:rPr kumimoji="1" lang="ru-RU" sz="2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 экологическому, </a:t>
            </a:r>
          </a:p>
          <a:p>
            <a:pPr algn="ctr">
              <a:lnSpc>
                <a:spcPct val="90000"/>
              </a:lnSpc>
              <a:defRPr/>
            </a:pPr>
            <a:r>
              <a:rPr kumimoji="1" lang="ru-RU" sz="2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технологическому и атомному надзору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42547" y="3506139"/>
            <a:ext cx="11285837" cy="958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sz="4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4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7819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Картинка 1 из 5605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lum bright="9000" contrast="5000"/>
          </a:blip>
          <a:srcRect/>
          <a:stretch>
            <a:fillRect/>
          </a:stretch>
        </p:blipFill>
        <p:spPr bwMode="auto">
          <a:xfrm>
            <a:off x="2481393" y="1449228"/>
            <a:ext cx="7608147" cy="5072098"/>
          </a:xfrm>
          <a:prstGeom prst="rect">
            <a:avLst/>
          </a:prstGeom>
          <a:noFill/>
        </p:spPr>
      </p:pic>
      <p:pic>
        <p:nvPicPr>
          <p:cNvPr id="4" name="Picture 41" descr="fsetan_emblema200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196" y="205341"/>
            <a:ext cx="988543" cy="1111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40"/>
          <p:cNvSpPr txBox="1">
            <a:spLocks noChangeArrowheads="1"/>
          </p:cNvSpPr>
          <p:nvPr/>
        </p:nvSpPr>
        <p:spPr bwMode="auto">
          <a:xfrm>
            <a:off x="2056367" y="1449228"/>
            <a:ext cx="8458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kumimoji="1" lang="ru-RU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Ленское управление Федеральной службы </a:t>
            </a:r>
            <a:r>
              <a:rPr kumimoji="1" lang="ru-RU" sz="2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 экологическому, </a:t>
            </a:r>
          </a:p>
          <a:p>
            <a:pPr algn="ctr">
              <a:lnSpc>
                <a:spcPct val="90000"/>
              </a:lnSpc>
              <a:defRPr/>
            </a:pPr>
            <a:r>
              <a:rPr kumimoji="1" lang="ru-RU" sz="2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технологическому и атомному надзору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672277" y="2785955"/>
            <a:ext cx="922637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разъяснить порядок руководителям и специалистам опасного производственного объекта, инженерам по промышленной безопасности, периодичность и ключевые аспекты проведения профилактических визитов на ОПО III–IV классов.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6858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Картинка 1 из 5605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lum bright="9000" contrast="5000"/>
          </a:blip>
          <a:srcRect/>
          <a:stretch>
            <a:fillRect/>
          </a:stretch>
        </p:blipFill>
        <p:spPr bwMode="auto">
          <a:xfrm>
            <a:off x="2481393" y="1449228"/>
            <a:ext cx="7608147" cy="5072098"/>
          </a:xfrm>
          <a:prstGeom prst="rect">
            <a:avLst/>
          </a:prstGeom>
          <a:noFill/>
        </p:spPr>
      </p:pic>
      <p:pic>
        <p:nvPicPr>
          <p:cNvPr id="4" name="Picture 41" descr="fsetan_emblema200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196" y="205341"/>
            <a:ext cx="988543" cy="1111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40"/>
          <p:cNvSpPr txBox="1">
            <a:spLocks noChangeArrowheads="1"/>
          </p:cNvSpPr>
          <p:nvPr/>
        </p:nvSpPr>
        <p:spPr bwMode="auto">
          <a:xfrm>
            <a:off x="2056367" y="1449228"/>
            <a:ext cx="8458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kumimoji="1" lang="ru-RU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Ленское управление Федеральной службы </a:t>
            </a:r>
            <a:r>
              <a:rPr kumimoji="1" lang="ru-RU" sz="2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 экологическому, </a:t>
            </a:r>
          </a:p>
          <a:p>
            <a:pPr algn="ctr">
              <a:lnSpc>
                <a:spcPct val="90000"/>
              </a:lnSpc>
              <a:defRPr/>
            </a:pPr>
            <a:r>
              <a:rPr kumimoji="1" lang="ru-RU" sz="2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технологическому и атомному надзору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046205" y="2601289"/>
            <a:ext cx="1065152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Почему это важно?</a:t>
            </a:r>
            <a:endParaRPr lang="ru-RU" b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Снижение аварийности на опасных производственных объектах (ОПО).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Профилактика нарушений без применения санкций.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культуры промышленной безопасности.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Упрощение взаимодействия бизнеса и надзорных органов.</a:t>
            </a:r>
          </a:p>
          <a:p>
            <a:pPr algn="just"/>
            <a:endParaRPr lang="ru-RU" b="1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Ключевой инструмент:</a:t>
            </a:r>
            <a:r>
              <a:rPr lang="ru-RU" b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профилактический визит — диалог, а не проверка.</a:t>
            </a:r>
          </a:p>
        </p:txBody>
      </p:sp>
    </p:spTree>
    <p:extLst>
      <p:ext uri="{BB962C8B-B14F-4D97-AF65-F5344CB8AC3E}">
        <p14:creationId xmlns:p14="http://schemas.microsoft.com/office/powerpoint/2010/main" val="1376939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Картинка 1 из 5605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lum bright="9000" contrast="5000"/>
          </a:blip>
          <a:srcRect/>
          <a:stretch>
            <a:fillRect/>
          </a:stretch>
        </p:blipFill>
        <p:spPr bwMode="auto">
          <a:xfrm>
            <a:off x="2481393" y="1449228"/>
            <a:ext cx="7608147" cy="5072098"/>
          </a:xfrm>
          <a:prstGeom prst="rect">
            <a:avLst/>
          </a:prstGeom>
          <a:noFill/>
        </p:spPr>
      </p:pic>
      <p:pic>
        <p:nvPicPr>
          <p:cNvPr id="4" name="Picture 41" descr="fsetan_emblema200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196" y="205341"/>
            <a:ext cx="988543" cy="1111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40"/>
          <p:cNvSpPr txBox="1">
            <a:spLocks noChangeArrowheads="1"/>
          </p:cNvSpPr>
          <p:nvPr/>
        </p:nvSpPr>
        <p:spPr bwMode="auto">
          <a:xfrm>
            <a:off x="2056367" y="1449228"/>
            <a:ext cx="8458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kumimoji="1" lang="ru-RU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Ленское управление Федеральной службы </a:t>
            </a:r>
            <a:r>
              <a:rPr kumimoji="1" lang="ru-RU" sz="2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 экологическому, </a:t>
            </a:r>
          </a:p>
          <a:p>
            <a:pPr algn="ctr">
              <a:lnSpc>
                <a:spcPct val="90000"/>
              </a:lnSpc>
              <a:defRPr/>
            </a:pPr>
            <a:r>
              <a:rPr kumimoji="1" lang="ru-RU" sz="2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технологическому и атомному надзору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103867" y="2400227"/>
            <a:ext cx="94488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документы:</a:t>
            </a:r>
            <a:endParaRPr lang="ru-RU" sz="2000" b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ФЗ от 31.07.2020 № 248‑ФЗ </a:t>
            </a:r>
            <a:r>
              <a:rPr lang="ru-RU" sz="20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«О государственном контроле (надзоре)…»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(ст. 52.1).</a:t>
            </a:r>
          </a:p>
          <a:p>
            <a:pPr>
              <a:buFont typeface="+mj-lt"/>
              <a:buAutoNum type="arabicPeriod"/>
            </a:pP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ФЗ от 21.07.1997 № 116‑ФЗ </a:t>
            </a:r>
            <a:r>
              <a:rPr lang="ru-RU" sz="20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«О промышленной безопасности ОПО»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+mj-lt"/>
              <a:buAutoNum type="arabicPeriod"/>
            </a:pP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РФ от 01.10.2025 № 1511 </a:t>
            </a:r>
            <a:r>
              <a:rPr lang="ru-RU" sz="20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(периодичность визитов)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+mj-lt"/>
              <a:buAutoNum type="arabicPeriod"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Что регулирует:</a:t>
            </a:r>
            <a:endParaRPr lang="ru-RU" sz="2000" b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порядок проведения;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периодичность;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права и обязанности сторон.</a:t>
            </a:r>
          </a:p>
          <a:p>
            <a:pPr>
              <a:buFont typeface="+mj-lt"/>
              <a:buAutoNum type="arabicPeriod"/>
            </a:pPr>
            <a:endParaRPr lang="ru-RU" sz="20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774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Картинка 1 из 5605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lum bright="9000" contrast="5000"/>
          </a:blip>
          <a:srcRect/>
          <a:stretch>
            <a:fillRect/>
          </a:stretch>
        </p:blipFill>
        <p:spPr bwMode="auto">
          <a:xfrm>
            <a:off x="2481393" y="1449228"/>
            <a:ext cx="7608147" cy="5072098"/>
          </a:xfrm>
          <a:prstGeom prst="rect">
            <a:avLst/>
          </a:prstGeom>
          <a:noFill/>
        </p:spPr>
      </p:pic>
      <p:pic>
        <p:nvPicPr>
          <p:cNvPr id="4" name="Picture 41" descr="fsetan_emblema200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196" y="205341"/>
            <a:ext cx="988543" cy="1111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40"/>
          <p:cNvSpPr txBox="1">
            <a:spLocks noChangeArrowheads="1"/>
          </p:cNvSpPr>
          <p:nvPr/>
        </p:nvSpPr>
        <p:spPr bwMode="auto">
          <a:xfrm>
            <a:off x="2056367" y="1449228"/>
            <a:ext cx="8458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kumimoji="1" lang="ru-RU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Ленское управление Федеральной службы </a:t>
            </a:r>
            <a:r>
              <a:rPr kumimoji="1" lang="ru-RU" sz="2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 экологическому, </a:t>
            </a:r>
          </a:p>
          <a:p>
            <a:pPr algn="ctr">
              <a:lnSpc>
                <a:spcPct val="90000"/>
              </a:lnSpc>
              <a:defRPr/>
            </a:pPr>
            <a:r>
              <a:rPr kumimoji="1" lang="ru-RU" sz="2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технологическому и атомному надзору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482811" y="2410678"/>
            <a:ext cx="844378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Определение:</a:t>
            </a:r>
            <a:r>
              <a:rPr lang="ru-RU" b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Профилактический визит — беседа контрольного органа (Ростехнадзора) с представителем эксплуатирующей организации.</a:t>
            </a:r>
          </a:p>
          <a:p>
            <a:r>
              <a:rPr lang="ru-RU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Цели:</a:t>
            </a:r>
            <a:endParaRPr lang="ru-RU" b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информировать об обязательных требованиях;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разъяснить порядок контрольных мероприятий;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выявить риски;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проконсультировать по вопросам промышленной безопасности;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стимулировать добровольное устранение недочётов.</a:t>
            </a:r>
          </a:p>
          <a:p>
            <a:r>
              <a:rPr lang="ru-RU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Формат:</a:t>
            </a:r>
            <a:r>
              <a:rPr lang="ru-RU" b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очно или дистанционно.</a:t>
            </a:r>
            <a:endParaRPr lang="ru-RU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4548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Картинка 1 из 5605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lum bright="9000" contrast="5000"/>
          </a:blip>
          <a:srcRect/>
          <a:stretch>
            <a:fillRect/>
          </a:stretch>
        </p:blipFill>
        <p:spPr bwMode="auto">
          <a:xfrm>
            <a:off x="2481393" y="1449228"/>
            <a:ext cx="7608147" cy="5072098"/>
          </a:xfrm>
          <a:prstGeom prst="rect">
            <a:avLst/>
          </a:prstGeom>
          <a:noFill/>
        </p:spPr>
      </p:pic>
      <p:pic>
        <p:nvPicPr>
          <p:cNvPr id="4" name="Picture 41" descr="fsetan_emblema200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196" y="205341"/>
            <a:ext cx="988543" cy="1111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40"/>
          <p:cNvSpPr txBox="1">
            <a:spLocks noChangeArrowheads="1"/>
          </p:cNvSpPr>
          <p:nvPr/>
        </p:nvSpPr>
        <p:spPr bwMode="auto">
          <a:xfrm>
            <a:off x="2056367" y="1449228"/>
            <a:ext cx="8458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kumimoji="1" lang="ru-RU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Ленское управление Федеральной службы </a:t>
            </a:r>
            <a:r>
              <a:rPr kumimoji="1" lang="ru-RU" sz="2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 экологическому, </a:t>
            </a:r>
          </a:p>
          <a:p>
            <a:pPr algn="ctr">
              <a:lnSpc>
                <a:spcPct val="90000"/>
              </a:lnSpc>
              <a:defRPr/>
            </a:pPr>
            <a:r>
              <a:rPr kumimoji="1" lang="ru-RU" sz="2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технологическому и атомному надзору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561066" y="2400227"/>
            <a:ext cx="94488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Обязательный профилактический визит не предусматривает отказ контролируемого лица от его проведения. (ч. 3 ст. 52.1 ФЗ № 248)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обязательного профилактического визита инспектор при необходимости проводит осмотр, истребование необходимых документов, отбор проб (образцов), инструментальное обследование, испытание, экспертизу. (ч. 4 ст. 52.1 ФЗ № 248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Срок проведения обязательного профилактического визита не может превышать десять рабочих дней и может быть продлен на срок, необходимый для проведения экспертизы, испытаний. (ч. 4 ст. 52.1 ФЗ № 248)</a:t>
            </a:r>
          </a:p>
        </p:txBody>
      </p:sp>
    </p:spTree>
    <p:extLst>
      <p:ext uri="{BB962C8B-B14F-4D97-AF65-F5344CB8AC3E}">
        <p14:creationId xmlns:p14="http://schemas.microsoft.com/office/powerpoint/2010/main" val="3274288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Картинка 1 из 5605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lum bright="9000" contrast="5000"/>
          </a:blip>
          <a:srcRect/>
          <a:stretch>
            <a:fillRect/>
          </a:stretch>
        </p:blipFill>
        <p:spPr bwMode="auto">
          <a:xfrm>
            <a:off x="2481393" y="1449228"/>
            <a:ext cx="7608147" cy="5072098"/>
          </a:xfrm>
          <a:prstGeom prst="rect">
            <a:avLst/>
          </a:prstGeom>
          <a:noFill/>
        </p:spPr>
      </p:pic>
      <p:pic>
        <p:nvPicPr>
          <p:cNvPr id="4" name="Picture 41" descr="fsetan_emblema200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196" y="205341"/>
            <a:ext cx="988543" cy="1111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40"/>
          <p:cNvSpPr txBox="1">
            <a:spLocks noChangeArrowheads="1"/>
          </p:cNvSpPr>
          <p:nvPr/>
        </p:nvSpPr>
        <p:spPr bwMode="auto">
          <a:xfrm>
            <a:off x="2056367" y="1449228"/>
            <a:ext cx="8458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kumimoji="1" lang="ru-RU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Ленское управление Федеральной службы </a:t>
            </a:r>
            <a:r>
              <a:rPr kumimoji="1" lang="ru-RU" sz="2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 экологическому, </a:t>
            </a:r>
          </a:p>
          <a:p>
            <a:pPr algn="ctr">
              <a:lnSpc>
                <a:spcPct val="90000"/>
              </a:lnSpc>
              <a:defRPr/>
            </a:pPr>
            <a:r>
              <a:rPr kumimoji="1" lang="ru-RU" sz="2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технологическому и атомному надзору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235673" y="2297765"/>
            <a:ext cx="9822589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ОПО III и IV классов: краткая характеристика</a:t>
            </a:r>
          </a:p>
          <a:p>
            <a:r>
              <a:rPr lang="ru-RU" sz="20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</a:t>
            </a:r>
            <a:r>
              <a:rPr lang="ru-RU" sz="2000" b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(ФЗ № 116):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III класс:</a:t>
            </a:r>
            <a:endParaRPr lang="ru-RU" sz="20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умеренные объёмы опасных веществ;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потенциальная угроза среднего масштаба.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20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Пример: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объекты ведения горных работ с применением БВР, газораспределительные сети, фонды скважин, склады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ГСМ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20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IV класс:</a:t>
            </a:r>
            <a:endParaRPr lang="ru-RU" sz="20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ограниченные объёмы опасных веществ;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низкая вероятность крупной аварии.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20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Пример: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краны, сосуды под давлением, объекты растительного сырья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134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Картинка 1 из 5605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lum bright="9000" contrast="5000"/>
          </a:blip>
          <a:srcRect/>
          <a:stretch>
            <a:fillRect/>
          </a:stretch>
        </p:blipFill>
        <p:spPr bwMode="auto">
          <a:xfrm>
            <a:off x="2481393" y="1449228"/>
            <a:ext cx="7608147" cy="5072098"/>
          </a:xfrm>
          <a:prstGeom prst="rect">
            <a:avLst/>
          </a:prstGeom>
          <a:noFill/>
        </p:spPr>
      </p:pic>
      <p:pic>
        <p:nvPicPr>
          <p:cNvPr id="4" name="Picture 41" descr="fsetan_emblema200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196" y="205341"/>
            <a:ext cx="988543" cy="1111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40"/>
          <p:cNvSpPr txBox="1">
            <a:spLocks noChangeArrowheads="1"/>
          </p:cNvSpPr>
          <p:nvPr/>
        </p:nvSpPr>
        <p:spPr bwMode="auto">
          <a:xfrm>
            <a:off x="2056367" y="1449228"/>
            <a:ext cx="8458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kumimoji="1" lang="ru-RU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Ленское управление Федеральной службы </a:t>
            </a:r>
            <a:r>
              <a:rPr kumimoji="1" lang="ru-RU" sz="2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 экологическому, </a:t>
            </a:r>
          </a:p>
          <a:p>
            <a:pPr algn="ctr">
              <a:lnSpc>
                <a:spcPct val="90000"/>
              </a:lnSpc>
              <a:defRPr/>
            </a:pPr>
            <a:r>
              <a:rPr kumimoji="1" lang="ru-RU" sz="2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технологическому и атомному надзору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952363" y="2447401"/>
            <a:ext cx="7677665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Периодичность визитов</a:t>
            </a:r>
          </a:p>
          <a:p>
            <a:r>
              <a:rPr lang="ru-RU" sz="20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Установлено Постановлением № 1511:</a:t>
            </a:r>
            <a:endParaRPr lang="ru-RU" sz="2000" b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20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ОПО III класса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20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 визит в 3 года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ОПО IV класса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20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 визит в 5 лет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effectLst/>
              <a:latin typeface="-apple-system"/>
            </a:endParaRPr>
          </a:p>
          <a:p>
            <a:r>
              <a:rPr lang="ru-RU" sz="20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Отсчёт периода:</a:t>
            </a:r>
            <a:endParaRPr lang="ru-RU" sz="2000" b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 даты присвоения класса опасности;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или с даты уведомления о начале деятельности </a:t>
            </a:r>
            <a:r>
              <a:rPr lang="ru-RU" sz="20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(визит в течение 6 месяцев)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43798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Картинка 1 из 5605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lum bright="9000" contrast="5000"/>
          </a:blip>
          <a:srcRect/>
          <a:stretch>
            <a:fillRect/>
          </a:stretch>
        </p:blipFill>
        <p:spPr bwMode="auto">
          <a:xfrm>
            <a:off x="2481393" y="1449228"/>
            <a:ext cx="7608147" cy="5072098"/>
          </a:xfrm>
          <a:prstGeom prst="rect">
            <a:avLst/>
          </a:prstGeom>
          <a:noFill/>
        </p:spPr>
      </p:pic>
      <p:pic>
        <p:nvPicPr>
          <p:cNvPr id="4" name="Picture 41" descr="fsetan_emblema200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196" y="205341"/>
            <a:ext cx="988543" cy="1111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40"/>
          <p:cNvSpPr txBox="1">
            <a:spLocks noChangeArrowheads="1"/>
          </p:cNvSpPr>
          <p:nvPr/>
        </p:nvSpPr>
        <p:spPr bwMode="auto">
          <a:xfrm>
            <a:off x="2056367" y="1449228"/>
            <a:ext cx="8458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kumimoji="1" lang="ru-RU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Ленское управление Федеральной службы </a:t>
            </a:r>
            <a:r>
              <a:rPr kumimoji="1" lang="ru-RU" sz="2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 экологическому, </a:t>
            </a:r>
          </a:p>
          <a:p>
            <a:pPr algn="ctr">
              <a:lnSpc>
                <a:spcPct val="90000"/>
              </a:lnSpc>
              <a:defRPr/>
            </a:pPr>
            <a:r>
              <a:rPr kumimoji="1" lang="ru-RU" sz="2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технологическому и атомному надзору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672281" y="2861892"/>
            <a:ext cx="790832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проведения визита</a:t>
            </a:r>
          </a:p>
          <a:p>
            <a:r>
              <a:rPr lang="ru-RU" sz="20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 этапа:</a:t>
            </a:r>
            <a:endParaRPr lang="ru-RU" sz="2000" b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ru-RU" sz="20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Уведомление </a:t>
            </a:r>
            <a:r>
              <a:rPr lang="ru-RU" sz="200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(через ЕПГУ, электронная почта, нарочно).</a:t>
            </a:r>
            <a:endParaRPr lang="ru-RU" sz="200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ru-RU" sz="20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(документация, ответственный представитель).</a:t>
            </a:r>
          </a:p>
          <a:p>
            <a:pPr>
              <a:buFont typeface="+mj-lt"/>
              <a:buAutoNum type="arabicPeriod"/>
            </a:pPr>
            <a:r>
              <a:rPr lang="ru-RU" sz="20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Беседа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(на объекте или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через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вкс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>
              <a:buFont typeface="+mj-lt"/>
              <a:buAutoNum type="arabicPeriod"/>
            </a:pPr>
            <a:r>
              <a:rPr lang="ru-RU" sz="20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Фиксация результатов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(акт/предписание).</a:t>
            </a:r>
          </a:p>
        </p:txBody>
      </p:sp>
    </p:spTree>
    <p:extLst>
      <p:ext uri="{BB962C8B-B14F-4D97-AF65-F5344CB8AC3E}">
        <p14:creationId xmlns:p14="http://schemas.microsoft.com/office/powerpoint/2010/main" val="1412322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8716</TotalTime>
  <Words>476</Words>
  <Application>Microsoft Office PowerPoint</Application>
  <PresentationFormat>Широкоэкранный</PresentationFormat>
  <Paragraphs>140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3" baseType="lpstr">
      <vt:lpstr>-apple-system</vt:lpstr>
      <vt:lpstr>Arial</vt:lpstr>
      <vt:lpstr>Calibri</vt:lpstr>
      <vt:lpstr>Calibri Light</vt:lpstr>
      <vt:lpstr>Symbol</vt:lpstr>
      <vt:lpstr>Times New Roman</vt:lpstr>
      <vt:lpstr>Тема Office</vt:lpstr>
      <vt:lpstr>Доклад:  «Проведение обязательных профилактических визитов в отношении опасных производственных объектов III и IV классов опасности»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Проведение обязательных профилактических визитов в отношении опасных производственных объектов III и IV классов опасности»</dc:title>
  <dc:creator>Федотов Дьулустан Владимирович</dc:creator>
  <cp:lastModifiedBy>Федотов Дьулустан Владимирович</cp:lastModifiedBy>
  <cp:revision>13</cp:revision>
  <dcterms:created xsi:type="dcterms:W3CDTF">2025-11-13T07:49:08Z</dcterms:created>
  <dcterms:modified xsi:type="dcterms:W3CDTF">2025-11-25T02:16:23Z</dcterms:modified>
</cp:coreProperties>
</file>